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74" r:id="rId6"/>
    <p:sldId id="264" r:id="rId7"/>
    <p:sldId id="268" r:id="rId8"/>
    <p:sldId id="269" r:id="rId9"/>
    <p:sldId id="270" r:id="rId10"/>
    <p:sldId id="271" r:id="rId11"/>
    <p:sldId id="272" r:id="rId12"/>
    <p:sldId id="273" r:id="rId13"/>
    <p:sldId id="265"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F1D"/>
    <a:srgbClr val="007A5C"/>
    <a:srgbClr val="F8B1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0" autoAdjust="0"/>
    <p:restoredTop sz="94660"/>
  </p:normalViewPr>
  <p:slideViewPr>
    <p:cSldViewPr snapToGrid="0">
      <p:cViewPr varScale="1">
        <p:scale>
          <a:sx n="78" d="100"/>
          <a:sy n="78" d="100"/>
        </p:scale>
        <p:origin x="20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1467004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315147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394871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3598908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2823910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7D1AA59B-FB17-4494-98C2-7C4476601B21}" type="datetimeFigureOut">
              <a:rPr lang="en-US" smtClean="0"/>
              <a:t>2/18/2016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92903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7D1AA59B-FB17-4494-98C2-7C4476601B21}" type="datetimeFigureOut">
              <a:rPr lang="en-US" smtClean="0"/>
              <a:t>2/18/2016</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511103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7D1AA59B-FB17-4494-98C2-7C4476601B21}" type="datetimeFigureOut">
              <a:rPr lang="en-US" smtClean="0"/>
              <a:t>2/18/2016</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162543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D1AA59B-FB17-4494-98C2-7C4476601B21}" type="datetimeFigureOut">
              <a:rPr lang="en-US" smtClean="0"/>
              <a:t>2/18/2016</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418641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7D1AA59B-FB17-4494-98C2-7C4476601B21}" type="datetimeFigureOut">
              <a:rPr lang="en-US" smtClean="0"/>
              <a:t>2/18/2016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126087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7D1AA59B-FB17-4494-98C2-7C4476601B21}" type="datetimeFigureOut">
              <a:rPr lang="en-US" smtClean="0"/>
              <a:t>2/18/2016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709F45E-5FC7-4077-9EB8-31ED89EC522F}" type="slidenum">
              <a:rPr lang="en-US" smtClean="0"/>
              <a:t>‹#›</a:t>
            </a:fld>
            <a:endParaRPr lang="en-US"/>
          </a:p>
        </p:txBody>
      </p:sp>
    </p:spTree>
    <p:extLst>
      <p:ext uri="{BB962C8B-B14F-4D97-AF65-F5344CB8AC3E}">
        <p14:creationId xmlns:p14="http://schemas.microsoft.com/office/powerpoint/2010/main" val="398974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AA59B-FB17-4494-98C2-7C4476601B21}" type="datetimeFigureOut">
              <a:rPr lang="en-US" smtClean="0"/>
              <a:t>2/18/2016</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F45E-5FC7-4077-9EB8-31ED89EC522F}" type="slidenum">
              <a:rPr lang="en-US" smtClean="0"/>
              <a:t>‹#›</a:t>
            </a:fld>
            <a:endParaRPr lang="en-US"/>
          </a:p>
        </p:txBody>
      </p:sp>
    </p:spTree>
    <p:extLst>
      <p:ext uri="{BB962C8B-B14F-4D97-AF65-F5344CB8AC3E}">
        <p14:creationId xmlns:p14="http://schemas.microsoft.com/office/powerpoint/2010/main" val="1449024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B102"/>
        </a:solidFill>
        <a:effectLst/>
      </p:bgPr>
    </p:bg>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978" y="410785"/>
            <a:ext cx="5311658" cy="1870471"/>
          </a:xfrm>
          <a:prstGeom prst="rect">
            <a:avLst/>
          </a:prstGeo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1542" y="3297381"/>
            <a:ext cx="8550202" cy="520979"/>
          </a:xfrm>
          <a:prstGeom prst="rect">
            <a:avLst/>
          </a:prstGeom>
        </p:spPr>
      </p:pic>
      <p:pic>
        <p:nvPicPr>
          <p:cNvPr id="9" name="Рисунок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1456" y="410785"/>
            <a:ext cx="3766471" cy="1870471"/>
          </a:xfrm>
          <a:prstGeom prst="rect">
            <a:avLst/>
          </a:prstGeom>
        </p:spPr>
      </p:pic>
      <p:sp>
        <p:nvSpPr>
          <p:cNvPr id="10" name="TextBox 9"/>
          <p:cNvSpPr txBox="1"/>
          <p:nvPr/>
        </p:nvSpPr>
        <p:spPr>
          <a:xfrm>
            <a:off x="2263748" y="4655395"/>
            <a:ext cx="7715574" cy="1200329"/>
          </a:xfrm>
          <a:prstGeom prst="rect">
            <a:avLst/>
          </a:prstGeom>
          <a:noFill/>
        </p:spPr>
        <p:txBody>
          <a:bodyPr wrap="none" rtlCol="0">
            <a:spAutoFit/>
          </a:bodyPr>
          <a:lstStyle/>
          <a:p>
            <a:pPr algn="ctr"/>
            <a:r>
              <a:rPr lang="en-US" sz="3600" b="1" dirty="0" smtClean="0">
                <a:solidFill>
                  <a:schemeClr val="accent1">
                    <a:lumMod val="50000"/>
                  </a:schemeClr>
                </a:solidFill>
                <a:latin typeface="+mj-lt"/>
              </a:rPr>
              <a:t>Developing a bot for Telegram messenger</a:t>
            </a:r>
            <a:endParaRPr lang="ru-RU" sz="3600" b="1" dirty="0" smtClean="0">
              <a:solidFill>
                <a:schemeClr val="accent1">
                  <a:lumMod val="50000"/>
                </a:schemeClr>
              </a:solidFill>
              <a:latin typeface="+mj-lt"/>
            </a:endParaRPr>
          </a:p>
          <a:p>
            <a:pPr algn="ctr"/>
            <a:r>
              <a:rPr lang="en-US" sz="3600" b="1" dirty="0" smtClean="0">
                <a:solidFill>
                  <a:schemeClr val="accent1">
                    <a:lumMod val="50000"/>
                  </a:schemeClr>
                </a:solidFill>
                <a:latin typeface="+mj-lt"/>
              </a:rPr>
              <a:t>‘Halyk_bot’</a:t>
            </a:r>
            <a:endParaRPr lang="en-US" sz="3600" b="1" dirty="0">
              <a:solidFill>
                <a:schemeClr val="accent1">
                  <a:lumMod val="50000"/>
                </a:schemeClr>
              </a:solidFill>
              <a:latin typeface="+mj-lt"/>
            </a:endParaRPr>
          </a:p>
        </p:txBody>
      </p:sp>
    </p:spTree>
    <p:extLst>
      <p:ext uri="{BB962C8B-B14F-4D97-AF65-F5344CB8AC3E}">
        <p14:creationId xmlns:p14="http://schemas.microsoft.com/office/powerpoint/2010/main" val="275116545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pic>
        <p:nvPicPr>
          <p:cNvPr id="2" name="Рисунок 1"/>
          <p:cNvPicPr>
            <a:picLocks noChangeAspect="1"/>
          </p:cNvPicPr>
          <p:nvPr/>
        </p:nvPicPr>
        <p:blipFill rotWithShape="1">
          <a:blip r:embed="rId4"/>
          <a:srcRect l="30813" t="45982" r="32375" b="5605"/>
          <a:stretch/>
        </p:blipFill>
        <p:spPr>
          <a:xfrm>
            <a:off x="3694793" y="112189"/>
            <a:ext cx="4789714" cy="3541485"/>
          </a:xfrm>
          <a:prstGeom prst="rect">
            <a:avLst/>
          </a:prstGeom>
        </p:spPr>
      </p:pic>
      <p:pic>
        <p:nvPicPr>
          <p:cNvPr id="9" name="Рисунок 8"/>
          <p:cNvPicPr>
            <a:picLocks noChangeAspect="1"/>
          </p:cNvPicPr>
          <p:nvPr/>
        </p:nvPicPr>
        <p:blipFill rotWithShape="1">
          <a:blip r:embed="rId5"/>
          <a:srcRect l="30478" t="61095" r="32375" b="5605"/>
          <a:stretch/>
        </p:blipFill>
        <p:spPr>
          <a:xfrm>
            <a:off x="3679371" y="4145424"/>
            <a:ext cx="4833258" cy="2435976"/>
          </a:xfrm>
          <a:prstGeom prst="rect">
            <a:avLst/>
          </a:prstGeom>
        </p:spPr>
      </p:pic>
    </p:spTree>
    <p:extLst>
      <p:ext uri="{BB962C8B-B14F-4D97-AF65-F5344CB8AC3E}">
        <p14:creationId xmlns:p14="http://schemas.microsoft.com/office/powerpoint/2010/main" val="6671187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pic>
        <p:nvPicPr>
          <p:cNvPr id="3" name="Рисунок 2"/>
          <p:cNvPicPr>
            <a:picLocks noChangeAspect="1"/>
          </p:cNvPicPr>
          <p:nvPr/>
        </p:nvPicPr>
        <p:blipFill rotWithShape="1">
          <a:blip r:embed="rId4"/>
          <a:srcRect l="30590" t="34275" r="32486" b="5605"/>
          <a:stretch/>
        </p:blipFill>
        <p:spPr>
          <a:xfrm>
            <a:off x="2299425" y="1230085"/>
            <a:ext cx="4804230" cy="4397829"/>
          </a:xfrm>
          <a:prstGeom prst="rect">
            <a:avLst/>
          </a:prstGeom>
        </p:spPr>
      </p:pic>
    </p:spTree>
    <p:extLst>
      <p:ext uri="{BB962C8B-B14F-4D97-AF65-F5344CB8AC3E}">
        <p14:creationId xmlns:p14="http://schemas.microsoft.com/office/powerpoint/2010/main" val="20411093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5118"/>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2" name="Прямоугольник 1"/>
          <p:cNvSpPr/>
          <p:nvPr/>
        </p:nvSpPr>
        <p:spPr>
          <a:xfrm>
            <a:off x="556079" y="425379"/>
            <a:ext cx="7804150" cy="1077218"/>
          </a:xfrm>
          <a:prstGeom prst="rect">
            <a:avLst/>
          </a:prstGeom>
        </p:spPr>
        <p:txBody>
          <a:bodyPr wrap="square">
            <a:spAutoFit/>
          </a:bodyPr>
          <a:lstStyle/>
          <a:p>
            <a:r>
              <a:rPr lang="en-US" altLang="ru-RU" sz="3200" b="1" dirty="0" smtClean="0"/>
              <a:t>What features will have our bot in case of giving the API by Halyk Bank?</a:t>
            </a:r>
            <a:endParaRPr lang="en-US" sz="3200" b="1" dirty="0"/>
          </a:p>
        </p:txBody>
      </p:sp>
      <p:sp>
        <p:nvSpPr>
          <p:cNvPr id="9" name="Прямоугольник 8"/>
          <p:cNvSpPr/>
          <p:nvPr/>
        </p:nvSpPr>
        <p:spPr>
          <a:xfrm>
            <a:off x="556078" y="2276588"/>
            <a:ext cx="10375157" cy="2785378"/>
          </a:xfrm>
          <a:prstGeom prst="rect">
            <a:avLst/>
          </a:prstGeom>
        </p:spPr>
        <p:txBody>
          <a:bodyPr wrap="square">
            <a:spAutoFit/>
          </a:bodyPr>
          <a:lstStyle/>
          <a:p>
            <a:pPr marL="457200" indent="-457200" defTabSz="457207">
              <a:buClr>
                <a:schemeClr val="bg2">
                  <a:lumMod val="40000"/>
                  <a:lumOff val="60000"/>
                </a:schemeClr>
              </a:buClr>
              <a:buFont typeface="Arial" panose="020B0604020202020204" pitchFamily="34" charset="0"/>
              <a:buChar char="•"/>
              <a:defRPr/>
            </a:pPr>
            <a:r>
              <a:rPr lang="en-US" sz="2500" dirty="0" smtClean="0"/>
              <a:t>Credit calculator</a:t>
            </a:r>
            <a:endParaRPr lang="ru-RU" sz="2500" dirty="0"/>
          </a:p>
          <a:p>
            <a:pPr marL="457200" indent="-457200" defTabSz="457207">
              <a:buClr>
                <a:schemeClr val="bg2">
                  <a:lumMod val="40000"/>
                  <a:lumOff val="60000"/>
                </a:schemeClr>
              </a:buClr>
              <a:buFont typeface="Arial" panose="020B0604020202020204" pitchFamily="34" charset="0"/>
              <a:buChar char="•"/>
              <a:defRPr/>
            </a:pPr>
            <a:r>
              <a:rPr lang="en-US" sz="2500" dirty="0" smtClean="0"/>
              <a:t>Monitoring of ATMs</a:t>
            </a:r>
            <a:endParaRPr lang="en-US" sz="2500" dirty="0"/>
          </a:p>
          <a:p>
            <a:pPr marL="457200" indent="-457200" defTabSz="457207">
              <a:buClr>
                <a:schemeClr val="bg2">
                  <a:lumMod val="40000"/>
                  <a:lumOff val="60000"/>
                </a:schemeClr>
              </a:buClr>
              <a:buFont typeface="Arial" panose="020B0604020202020204" pitchFamily="34" charset="0"/>
              <a:buChar char="•"/>
              <a:defRPr/>
            </a:pPr>
            <a:r>
              <a:rPr lang="en-US" sz="2500" dirty="0" smtClean="0"/>
              <a:t>Electronic query system</a:t>
            </a:r>
            <a:endParaRPr lang="ru-RU" sz="2500" dirty="0"/>
          </a:p>
          <a:p>
            <a:pPr marL="457200" indent="-457200" defTabSz="457207">
              <a:buClr>
                <a:schemeClr val="bg2">
                  <a:lumMod val="40000"/>
                  <a:lumOff val="60000"/>
                </a:schemeClr>
              </a:buClr>
              <a:buFont typeface="Arial" panose="020B0604020202020204" pitchFamily="34" charset="0"/>
              <a:buChar char="•"/>
              <a:defRPr/>
            </a:pPr>
            <a:r>
              <a:rPr lang="en-US" sz="2500" dirty="0" smtClean="0"/>
              <a:t>Fast payments </a:t>
            </a:r>
          </a:p>
          <a:p>
            <a:pPr marL="457200" indent="-457200" defTabSz="457207">
              <a:buClr>
                <a:schemeClr val="bg2">
                  <a:lumMod val="40000"/>
                  <a:lumOff val="60000"/>
                </a:schemeClr>
              </a:buClr>
              <a:buFont typeface="Arial" panose="020B0604020202020204" pitchFamily="34" charset="0"/>
              <a:buChar char="•"/>
              <a:defRPr/>
            </a:pPr>
            <a:r>
              <a:rPr lang="en-US" sz="2500" dirty="0" smtClean="0"/>
              <a:t>Money transfer</a:t>
            </a:r>
            <a:endParaRPr lang="ru-RU" sz="2500" dirty="0"/>
          </a:p>
          <a:p>
            <a:pPr marL="457200" indent="-457200" defTabSz="457207">
              <a:buClr>
                <a:schemeClr val="bg2">
                  <a:lumMod val="40000"/>
                  <a:lumOff val="60000"/>
                </a:schemeClr>
              </a:buClr>
              <a:buFont typeface="Arial" panose="020B0604020202020204" pitchFamily="34" charset="0"/>
              <a:buChar char="•"/>
              <a:defRPr/>
            </a:pPr>
            <a:r>
              <a:rPr lang="en-US" sz="2500" dirty="0" smtClean="0"/>
              <a:t>Mailing</a:t>
            </a:r>
            <a:r>
              <a:rPr lang="ru-RU" sz="2500" dirty="0" smtClean="0"/>
              <a:t>, </a:t>
            </a:r>
            <a:r>
              <a:rPr lang="en-US" sz="2500" dirty="0" smtClean="0"/>
              <a:t>analytics</a:t>
            </a:r>
            <a:endParaRPr lang="ru-RU" sz="2500" dirty="0"/>
          </a:p>
          <a:p>
            <a:pPr marL="457200" indent="-457200" defTabSz="457207">
              <a:buClr>
                <a:schemeClr val="bg2">
                  <a:lumMod val="40000"/>
                  <a:lumOff val="60000"/>
                </a:schemeClr>
              </a:buClr>
              <a:buFont typeface="Arial" panose="020B0604020202020204" pitchFamily="34" charset="0"/>
              <a:buChar char="•"/>
              <a:defRPr/>
            </a:pPr>
            <a:r>
              <a:rPr lang="en-US" sz="2500" dirty="0" smtClean="0"/>
              <a:t>Replacement of SMS Banking </a:t>
            </a:r>
            <a:endParaRPr lang="ru-RU" sz="2500" dirty="0"/>
          </a:p>
        </p:txBody>
      </p:sp>
    </p:spTree>
    <p:extLst>
      <p:ext uri="{BB962C8B-B14F-4D97-AF65-F5344CB8AC3E}">
        <p14:creationId xmlns:p14="http://schemas.microsoft.com/office/powerpoint/2010/main" val="6606313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831850" y="509409"/>
            <a:ext cx="8059653" cy="1200329"/>
          </a:xfrm>
          <a:prstGeom prst="rect">
            <a:avLst/>
          </a:prstGeom>
          <a:noFill/>
        </p:spPr>
        <p:txBody>
          <a:bodyPr wrap="square" rtlCol="0">
            <a:spAutoFit/>
          </a:bodyPr>
          <a:lstStyle/>
          <a:p>
            <a:r>
              <a:rPr lang="en-US" altLang="ru-RU" sz="3600" b="1" dirty="0" smtClean="0"/>
              <a:t>Why the think that the clients would use our product?</a:t>
            </a:r>
            <a:endParaRPr lang="en-US" sz="3600" b="1" dirty="0"/>
          </a:p>
        </p:txBody>
      </p:sp>
      <p:sp>
        <p:nvSpPr>
          <p:cNvPr id="10" name="TextBox 9"/>
          <p:cNvSpPr txBox="1"/>
          <p:nvPr/>
        </p:nvSpPr>
        <p:spPr>
          <a:xfrm>
            <a:off x="540903" y="2500246"/>
            <a:ext cx="8658515" cy="3539430"/>
          </a:xfrm>
          <a:prstGeom prst="rect">
            <a:avLst/>
          </a:prstGeom>
          <a:noFill/>
        </p:spPr>
        <p:txBody>
          <a:bodyPr wrap="square" rtlCol="0">
            <a:spAutoFit/>
          </a:bodyPr>
          <a:lstStyle/>
          <a:p>
            <a:pPr defTabSz="457207">
              <a:buClr>
                <a:schemeClr val="bg2">
                  <a:lumMod val="40000"/>
                  <a:lumOff val="60000"/>
                </a:schemeClr>
              </a:buClr>
              <a:defRPr/>
            </a:pPr>
            <a:r>
              <a:rPr lang="en-US" sz="2800" dirty="0" smtClean="0">
                <a:solidFill>
                  <a:schemeClr val="accent4">
                    <a:lumMod val="50000"/>
                  </a:schemeClr>
                </a:solidFill>
              </a:rPr>
              <a:t>First of all, Bank should be comprehensive.</a:t>
            </a:r>
          </a:p>
          <a:p>
            <a:pPr defTabSz="457207">
              <a:buClr>
                <a:schemeClr val="bg2">
                  <a:lumMod val="40000"/>
                  <a:lumOff val="60000"/>
                </a:schemeClr>
              </a:buClr>
              <a:defRPr/>
            </a:pPr>
            <a:r>
              <a:rPr lang="en-US" sz="2800" dirty="0" smtClean="0">
                <a:solidFill>
                  <a:schemeClr val="accent4">
                    <a:lumMod val="50000"/>
                  </a:schemeClr>
                </a:solidFill>
              </a:rPr>
              <a:t>Also, by creating </a:t>
            </a:r>
          </a:p>
          <a:p>
            <a:pPr defTabSz="457207">
              <a:buClr>
                <a:schemeClr val="bg2">
                  <a:lumMod val="40000"/>
                  <a:lumOff val="60000"/>
                </a:schemeClr>
              </a:buClr>
              <a:defRPr/>
            </a:pPr>
            <a:r>
              <a:rPr lang="en-US" sz="2800" dirty="0">
                <a:solidFill>
                  <a:schemeClr val="accent4">
                    <a:lumMod val="50000"/>
                  </a:schemeClr>
                </a:solidFill>
              </a:rPr>
              <a:t>Secondly, </a:t>
            </a:r>
            <a:r>
              <a:rPr lang="en-US" sz="2800" dirty="0" smtClean="0">
                <a:solidFill>
                  <a:schemeClr val="accent4">
                    <a:lumMod val="50000"/>
                  </a:schemeClr>
                </a:solidFill>
              </a:rPr>
              <a:t>by creating </a:t>
            </a:r>
            <a:r>
              <a:rPr lang="en-US" sz="2800" dirty="0">
                <a:solidFill>
                  <a:schemeClr val="accent4">
                    <a:lumMod val="50000"/>
                  </a:schemeClr>
                </a:solidFill>
              </a:rPr>
              <a:t>of such convenient services as – "Fast payments", we can create favorable conditions for growth of client base, at the minimum expenses. Our </a:t>
            </a:r>
            <a:r>
              <a:rPr lang="en-US" sz="2800" dirty="0" smtClean="0">
                <a:solidFill>
                  <a:schemeClr val="accent4">
                    <a:lumMod val="50000"/>
                  </a:schemeClr>
                </a:solidFill>
              </a:rPr>
              <a:t>solution </a:t>
            </a:r>
            <a:r>
              <a:rPr lang="en-US" sz="2800" dirty="0">
                <a:solidFill>
                  <a:schemeClr val="accent4">
                    <a:lumMod val="50000"/>
                  </a:schemeClr>
                </a:solidFill>
              </a:rPr>
              <a:t>has no big </a:t>
            </a:r>
            <a:r>
              <a:rPr lang="en-US" sz="2800" dirty="0" smtClean="0">
                <a:solidFill>
                  <a:schemeClr val="accent4">
                    <a:lumMod val="50000"/>
                  </a:schemeClr>
                </a:solidFill>
              </a:rPr>
              <a:t>requirements. </a:t>
            </a:r>
            <a:r>
              <a:rPr lang="en-US" sz="2800" dirty="0">
                <a:solidFill>
                  <a:schemeClr val="accent4">
                    <a:lumMod val="50000"/>
                  </a:schemeClr>
                </a:solidFill>
              </a:rPr>
              <a:t>Also it will be possible, to embed "Fast Payments" </a:t>
            </a:r>
            <a:r>
              <a:rPr lang="en-US" sz="2800" dirty="0" smtClean="0">
                <a:solidFill>
                  <a:schemeClr val="accent4">
                    <a:lumMod val="50000"/>
                  </a:schemeClr>
                </a:solidFill>
              </a:rPr>
              <a:t>in </a:t>
            </a:r>
            <a:r>
              <a:rPr lang="en-US" sz="2800" dirty="0">
                <a:solidFill>
                  <a:schemeClr val="accent4">
                    <a:lumMod val="50000"/>
                  </a:schemeClr>
                </a:solidFill>
              </a:rPr>
              <a:t>the MyHalyk </a:t>
            </a:r>
            <a:r>
              <a:rPr lang="en-US" sz="2800" dirty="0" smtClean="0">
                <a:solidFill>
                  <a:schemeClr val="accent4">
                    <a:lumMod val="50000"/>
                  </a:schemeClr>
                </a:solidFill>
              </a:rPr>
              <a:t>application</a:t>
            </a:r>
            <a:r>
              <a:rPr lang="en-US" sz="2800" dirty="0">
                <a:solidFill>
                  <a:schemeClr val="accent4">
                    <a:lumMod val="50000"/>
                  </a:schemeClr>
                </a:solidFill>
              </a:rPr>
              <a:t>, without using registration.</a:t>
            </a:r>
            <a:endParaRPr lang="en-US" sz="2400" dirty="0">
              <a:solidFill>
                <a:schemeClr val="accent4">
                  <a:lumMod val="50000"/>
                </a:schemeClr>
              </a:solidFill>
            </a:endParaRPr>
          </a:p>
        </p:txBody>
      </p:sp>
    </p:spTree>
    <p:extLst>
      <p:ext uri="{BB962C8B-B14F-4D97-AF65-F5344CB8AC3E}">
        <p14:creationId xmlns:p14="http://schemas.microsoft.com/office/powerpoint/2010/main" val="1172002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11" name="Прямоугольник 10"/>
          <p:cNvSpPr/>
          <p:nvPr/>
        </p:nvSpPr>
        <p:spPr>
          <a:xfrm>
            <a:off x="-102550" y="2190199"/>
            <a:ext cx="9999200" cy="2477601"/>
          </a:xfrm>
          <a:prstGeom prst="rect">
            <a:avLst/>
          </a:prstGeom>
          <a:noFill/>
        </p:spPr>
        <p:txBody>
          <a:bodyPr wrap="square">
            <a:spAutoFit/>
          </a:bodyPr>
          <a:lstStyle/>
          <a:p>
            <a:pPr algn="ctr" eaLnBrk="1" hangingPunct="1">
              <a:defRPr/>
            </a:pPr>
            <a:r>
              <a:rPr lang="en-US" sz="4700" dirty="0" smtClean="0">
                <a:ln w="0"/>
                <a:effectLst>
                  <a:outerShdw blurRad="38100" dist="19050" dir="2700000" algn="tl" rotWithShape="0">
                    <a:schemeClr val="dk1">
                      <a:alpha val="40000"/>
                    </a:schemeClr>
                  </a:outerShdw>
                </a:effectLst>
              </a:rPr>
              <a:t>That’s all we have managed in 24 hours. </a:t>
            </a:r>
          </a:p>
          <a:p>
            <a:pPr algn="ctr" eaLnBrk="1" hangingPunct="1">
              <a:defRPr/>
            </a:pPr>
            <a:r>
              <a:rPr lang="en-US" sz="5400" dirty="0" smtClean="0">
                <a:ln w="0"/>
                <a:solidFill>
                  <a:srgbClr val="FFC000"/>
                </a:solidFill>
                <a:effectLst>
                  <a:outerShdw blurRad="38100" dist="19050" dir="2700000" algn="tl" rotWithShape="0">
                    <a:schemeClr val="dk1">
                      <a:alpha val="40000"/>
                    </a:schemeClr>
                  </a:outerShdw>
                </a:effectLst>
                <a:sym typeface="Wingdings" panose="05000000000000000000" pitchFamily="2" charset="2"/>
              </a:rPr>
              <a:t></a:t>
            </a:r>
            <a:endParaRPr lang="en-US" sz="5400" dirty="0" smtClean="0">
              <a:ln w="0"/>
              <a:solidFill>
                <a:srgbClr val="FFC000"/>
              </a:solidFill>
              <a:effectLst>
                <a:outerShdw blurRad="38100" dist="19050" dir="2700000" algn="tl" rotWithShape="0">
                  <a:schemeClr val="dk1">
                    <a:alpha val="40000"/>
                  </a:schemeClr>
                </a:outerShdw>
              </a:effectLst>
            </a:endParaRPr>
          </a:p>
          <a:p>
            <a:pPr algn="ctr" eaLnBrk="1" hangingPunct="1">
              <a:defRPr/>
            </a:pPr>
            <a:r>
              <a:rPr lang="en-US" sz="5400" dirty="0" smtClean="0">
                <a:ln w="0"/>
                <a:effectLst>
                  <a:outerShdw blurRad="38100" dist="19050" dir="2700000" algn="tl" rotWithShape="0">
                    <a:schemeClr val="dk1">
                      <a:alpha val="40000"/>
                    </a:schemeClr>
                  </a:outerShdw>
                </a:effectLst>
              </a:rPr>
              <a:t>Thanks for your attention!</a:t>
            </a:r>
            <a:endParaRPr lang="ru-RU"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0860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831850" y="522828"/>
            <a:ext cx="3884974" cy="646331"/>
          </a:xfrm>
          <a:prstGeom prst="rect">
            <a:avLst/>
          </a:prstGeom>
          <a:noFill/>
        </p:spPr>
        <p:txBody>
          <a:bodyPr wrap="none" rtlCol="0">
            <a:spAutoFit/>
          </a:bodyPr>
          <a:lstStyle/>
          <a:p>
            <a:r>
              <a:rPr lang="en-US" sz="3600" b="1" dirty="0" smtClean="0"/>
              <a:t>Briefly about team</a:t>
            </a:r>
            <a:r>
              <a:rPr lang="ru-RU" sz="3600" b="1" dirty="0" smtClean="0"/>
              <a:t>:</a:t>
            </a:r>
            <a:endParaRPr lang="en-US" sz="3600" b="1" dirty="0"/>
          </a:p>
        </p:txBody>
      </p:sp>
      <p:sp>
        <p:nvSpPr>
          <p:cNvPr id="10" name="TextBox 9"/>
          <p:cNvSpPr txBox="1"/>
          <p:nvPr/>
        </p:nvSpPr>
        <p:spPr>
          <a:xfrm>
            <a:off x="174171" y="1735819"/>
            <a:ext cx="9521372" cy="3139321"/>
          </a:xfrm>
          <a:prstGeom prst="rect">
            <a:avLst/>
          </a:prstGeom>
          <a:noFill/>
        </p:spPr>
        <p:txBody>
          <a:bodyPr wrap="square" rtlCol="0">
            <a:spAutoFit/>
          </a:bodyPr>
          <a:lstStyle/>
          <a:p>
            <a:pPr defTabSz="457207">
              <a:buClr>
                <a:schemeClr val="bg2">
                  <a:lumMod val="40000"/>
                  <a:lumOff val="60000"/>
                </a:schemeClr>
              </a:buClr>
              <a:defRPr/>
            </a:pPr>
            <a:r>
              <a:rPr lang="en-US" altLang="ru-RU" sz="2900" dirty="0" smtClean="0">
                <a:solidFill>
                  <a:schemeClr val="accent4">
                    <a:lumMod val="50000"/>
                  </a:schemeClr>
                </a:solidFill>
              </a:rPr>
              <a:t>Sophomore students at Suleyman Demirel University </a:t>
            </a:r>
            <a:r>
              <a:rPr lang="ru-RU" altLang="ru-RU" sz="2900" dirty="0" smtClean="0">
                <a:solidFill>
                  <a:schemeClr val="accent4">
                    <a:lumMod val="50000"/>
                  </a:schemeClr>
                </a:solidFill>
              </a:rPr>
              <a:t>:</a:t>
            </a:r>
          </a:p>
          <a:p>
            <a:pPr marL="1371600" lvl="2" indent="-457200" defTabSz="457207">
              <a:buClr>
                <a:schemeClr val="bg2">
                  <a:lumMod val="40000"/>
                  <a:lumOff val="60000"/>
                </a:schemeClr>
              </a:buClr>
              <a:buFont typeface="Arial" panose="020B0604020202020204" pitchFamily="34" charset="0"/>
              <a:buChar char="•"/>
              <a:defRPr/>
            </a:pPr>
            <a:r>
              <a:rPr lang="en-US" altLang="ru-RU" sz="2800" dirty="0" smtClean="0">
                <a:solidFill>
                  <a:schemeClr val="accent4">
                    <a:lumMod val="50000"/>
                  </a:schemeClr>
                </a:solidFill>
              </a:rPr>
              <a:t>Auyeskhan </a:t>
            </a:r>
            <a:r>
              <a:rPr lang="en-US" altLang="ru-RU" sz="2800" dirty="0">
                <a:solidFill>
                  <a:schemeClr val="accent4">
                    <a:lumMod val="50000"/>
                  </a:schemeClr>
                </a:solidFill>
              </a:rPr>
              <a:t>Nazarbek (</a:t>
            </a:r>
            <a:r>
              <a:rPr lang="en-US" altLang="ru-RU" sz="2800" dirty="0" smtClean="0">
                <a:solidFill>
                  <a:schemeClr val="accent4">
                    <a:lumMod val="50000"/>
                  </a:schemeClr>
                </a:solidFill>
              </a:rPr>
              <a:t>CEO)</a:t>
            </a:r>
            <a:endParaRPr lang="ru-RU" altLang="ru-RU" sz="2800" dirty="0">
              <a:solidFill>
                <a:schemeClr val="accent4">
                  <a:lumMod val="50000"/>
                </a:schemeClr>
              </a:solidFill>
            </a:endParaRPr>
          </a:p>
          <a:p>
            <a:pPr marL="1371600" lvl="2" indent="-457200" defTabSz="457207">
              <a:buClr>
                <a:schemeClr val="bg2">
                  <a:lumMod val="40000"/>
                  <a:lumOff val="60000"/>
                </a:schemeClr>
              </a:buClr>
              <a:buFont typeface="Arial" panose="020B0604020202020204" pitchFamily="34" charset="0"/>
              <a:buChar char="•"/>
              <a:defRPr/>
            </a:pPr>
            <a:r>
              <a:rPr lang="en-US" altLang="ru-RU" sz="2800" dirty="0" smtClean="0">
                <a:solidFill>
                  <a:schemeClr val="accent4">
                    <a:lumMod val="50000"/>
                  </a:schemeClr>
                </a:solidFill>
              </a:rPr>
              <a:t>Rakhimzhanov Zhanbolat </a:t>
            </a:r>
            <a:r>
              <a:rPr lang="en-US" altLang="ru-RU" sz="2800" dirty="0" smtClean="0">
                <a:solidFill>
                  <a:schemeClr val="accent4">
                    <a:lumMod val="50000"/>
                  </a:schemeClr>
                </a:solidFill>
              </a:rPr>
              <a:t>(</a:t>
            </a:r>
            <a:r>
              <a:rPr lang="en-US" altLang="ru-RU" sz="2800" dirty="0" smtClean="0">
                <a:solidFill>
                  <a:schemeClr val="accent4">
                    <a:lumMod val="50000"/>
                  </a:schemeClr>
                </a:solidFill>
              </a:rPr>
              <a:t>Head of </a:t>
            </a:r>
            <a:r>
              <a:rPr lang="en-US" altLang="ru-RU" sz="2800" dirty="0" smtClean="0">
                <a:solidFill>
                  <a:schemeClr val="accent4">
                    <a:lumMod val="50000"/>
                  </a:schemeClr>
                </a:solidFill>
              </a:rPr>
              <a:t>PR Department)</a:t>
            </a:r>
            <a:endParaRPr lang="ru-RU" altLang="ru-RU" sz="2800" dirty="0">
              <a:solidFill>
                <a:schemeClr val="accent4">
                  <a:lumMod val="50000"/>
                </a:schemeClr>
              </a:solidFill>
            </a:endParaRPr>
          </a:p>
          <a:p>
            <a:pPr marL="1371600" lvl="2" indent="-457200" defTabSz="457207">
              <a:buClr>
                <a:schemeClr val="bg2">
                  <a:lumMod val="40000"/>
                  <a:lumOff val="60000"/>
                </a:schemeClr>
              </a:buClr>
              <a:buFont typeface="Arial" panose="020B0604020202020204" pitchFamily="34" charset="0"/>
              <a:buChar char="•"/>
              <a:defRPr/>
            </a:pPr>
            <a:r>
              <a:rPr lang="en-US" altLang="ru-RU" sz="2800" dirty="0" smtClean="0">
                <a:solidFill>
                  <a:schemeClr val="accent4">
                    <a:lumMod val="50000"/>
                  </a:schemeClr>
                </a:solidFill>
              </a:rPr>
              <a:t>Artykbayev Kamalkhan (Technical Support Engineer)</a:t>
            </a:r>
          </a:p>
          <a:p>
            <a:pPr marL="1371600" lvl="2" indent="-457200" defTabSz="457207">
              <a:buClr>
                <a:schemeClr val="bg2">
                  <a:lumMod val="40000"/>
                  <a:lumOff val="60000"/>
                </a:schemeClr>
              </a:buClr>
              <a:buFont typeface="Arial" panose="020B0604020202020204" pitchFamily="34" charset="0"/>
              <a:buChar char="•"/>
              <a:defRPr/>
            </a:pPr>
            <a:r>
              <a:rPr lang="en-US" altLang="ru-RU" sz="2800" dirty="0" smtClean="0">
                <a:solidFill>
                  <a:schemeClr val="accent4">
                    <a:lumMod val="50000"/>
                  </a:schemeClr>
                </a:solidFill>
              </a:rPr>
              <a:t>Dossymbayev Dias </a:t>
            </a:r>
            <a:r>
              <a:rPr lang="en-US" altLang="ru-RU" sz="2800" dirty="0" smtClean="0">
                <a:solidFill>
                  <a:schemeClr val="accent4">
                    <a:lumMod val="50000"/>
                  </a:schemeClr>
                </a:solidFill>
              </a:rPr>
              <a:t>(Head of HR department)</a:t>
            </a:r>
            <a:endParaRPr lang="en-US" altLang="ru-RU" sz="2800" dirty="0" smtClean="0">
              <a:solidFill>
                <a:schemeClr val="accent4">
                  <a:lumMod val="50000"/>
                </a:schemeClr>
              </a:solidFill>
            </a:endParaRPr>
          </a:p>
          <a:p>
            <a:pPr marL="1371600" lvl="2" indent="-457200" defTabSz="457207">
              <a:buClr>
                <a:schemeClr val="bg2">
                  <a:lumMod val="40000"/>
                  <a:lumOff val="60000"/>
                </a:schemeClr>
              </a:buClr>
              <a:buFont typeface="Arial" panose="020B0604020202020204" pitchFamily="34" charset="0"/>
              <a:buChar char="•"/>
              <a:defRPr/>
            </a:pPr>
            <a:r>
              <a:rPr lang="en-US" altLang="ru-RU" sz="2800" dirty="0" smtClean="0">
                <a:solidFill>
                  <a:schemeClr val="accent4">
                    <a:lumMod val="50000"/>
                  </a:schemeClr>
                </a:solidFill>
              </a:rPr>
              <a:t>Rzayev Aybek (Financial Director)</a:t>
            </a:r>
            <a:endParaRPr lang="ru-RU" altLang="ru-RU" sz="2800" dirty="0">
              <a:solidFill>
                <a:schemeClr val="accent4">
                  <a:lumMod val="50000"/>
                </a:schemeClr>
              </a:solidFill>
            </a:endParaRPr>
          </a:p>
          <a:p>
            <a:endParaRPr lang="en-US" sz="2900" dirty="0">
              <a:solidFill>
                <a:srgbClr val="FECF1D"/>
              </a:solidFill>
            </a:endParaRPr>
          </a:p>
        </p:txBody>
      </p:sp>
    </p:spTree>
    <p:extLst>
      <p:ext uri="{BB962C8B-B14F-4D97-AF65-F5344CB8AC3E}">
        <p14:creationId xmlns:p14="http://schemas.microsoft.com/office/powerpoint/2010/main" val="41816251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831850" y="522828"/>
            <a:ext cx="4891852" cy="646331"/>
          </a:xfrm>
          <a:prstGeom prst="rect">
            <a:avLst/>
          </a:prstGeom>
          <a:noFill/>
        </p:spPr>
        <p:txBody>
          <a:bodyPr wrap="none" rtlCol="0">
            <a:spAutoFit/>
          </a:bodyPr>
          <a:lstStyle/>
          <a:p>
            <a:r>
              <a:rPr lang="en-US" sz="3600" b="1" dirty="0" smtClean="0"/>
              <a:t>Main aim of the project:</a:t>
            </a:r>
            <a:endParaRPr lang="en-US" sz="3600" b="1" dirty="0"/>
          </a:p>
        </p:txBody>
      </p:sp>
      <p:sp>
        <p:nvSpPr>
          <p:cNvPr id="10" name="TextBox 9"/>
          <p:cNvSpPr txBox="1"/>
          <p:nvPr/>
        </p:nvSpPr>
        <p:spPr>
          <a:xfrm>
            <a:off x="477604" y="1933030"/>
            <a:ext cx="7715901" cy="3539430"/>
          </a:xfrm>
          <a:prstGeom prst="rect">
            <a:avLst/>
          </a:prstGeom>
          <a:noFill/>
        </p:spPr>
        <p:txBody>
          <a:bodyPr wrap="square" rtlCol="0">
            <a:spAutoFit/>
          </a:bodyPr>
          <a:lstStyle/>
          <a:p>
            <a:pPr marL="457200" indent="-457200" defTabSz="457207">
              <a:buClr>
                <a:schemeClr val="bg2">
                  <a:lumMod val="40000"/>
                  <a:lumOff val="60000"/>
                </a:schemeClr>
              </a:buClr>
              <a:buFont typeface="Arial" panose="020B0604020202020204" pitchFamily="34" charset="0"/>
              <a:buChar char="•"/>
              <a:defRPr/>
            </a:pPr>
            <a:r>
              <a:rPr lang="en-US" sz="3200" b="1" dirty="0" smtClean="0">
                <a:solidFill>
                  <a:schemeClr val="accent4">
                    <a:lumMod val="50000"/>
                  </a:schemeClr>
                </a:solidFill>
              </a:rPr>
              <a:t>Improving the communication service </a:t>
            </a:r>
            <a:r>
              <a:rPr lang="en-US" sz="3200" dirty="0" smtClean="0">
                <a:solidFill>
                  <a:schemeClr val="accent4">
                    <a:lumMod val="50000"/>
                  </a:schemeClr>
                </a:solidFill>
              </a:rPr>
              <a:t>of the bank with the client by developing the bot for Telegram.</a:t>
            </a:r>
            <a:endParaRPr lang="en-US" sz="2900" dirty="0">
              <a:solidFill>
                <a:schemeClr val="accent4">
                  <a:lumMod val="50000"/>
                </a:schemeClr>
              </a:solidFill>
            </a:endParaRPr>
          </a:p>
          <a:p>
            <a:pPr marL="457200" indent="-457200" defTabSz="457207">
              <a:buClr>
                <a:schemeClr val="bg2">
                  <a:lumMod val="40000"/>
                  <a:lumOff val="60000"/>
                </a:schemeClr>
              </a:buClr>
              <a:buFont typeface="Arial" panose="020B0604020202020204" pitchFamily="34" charset="0"/>
              <a:buChar char="•"/>
              <a:defRPr/>
            </a:pPr>
            <a:r>
              <a:rPr lang="en-US" sz="3200" dirty="0" smtClean="0">
                <a:solidFill>
                  <a:schemeClr val="accent4">
                    <a:lumMod val="50000"/>
                  </a:schemeClr>
                </a:solidFill>
              </a:rPr>
              <a:t>Gaining great experience by creating something new in one day.</a:t>
            </a:r>
          </a:p>
          <a:p>
            <a:pPr marL="457200" indent="-457200" defTabSz="457207">
              <a:buClr>
                <a:schemeClr val="bg2">
                  <a:lumMod val="40000"/>
                  <a:lumOff val="60000"/>
                </a:schemeClr>
              </a:buClr>
              <a:buFont typeface="Arial" panose="020B0604020202020204" pitchFamily="34" charset="0"/>
              <a:buChar char="•"/>
              <a:defRPr/>
            </a:pPr>
            <a:r>
              <a:rPr lang="en-US" sz="3200" dirty="0" smtClean="0">
                <a:solidFill>
                  <a:schemeClr val="accent4">
                    <a:lumMod val="50000"/>
                  </a:schemeClr>
                </a:solidFill>
              </a:rPr>
              <a:t>Creating an evolutionary method of service for clients.</a:t>
            </a:r>
          </a:p>
        </p:txBody>
      </p:sp>
    </p:spTree>
    <p:extLst>
      <p:ext uri="{BB962C8B-B14F-4D97-AF65-F5344CB8AC3E}">
        <p14:creationId xmlns:p14="http://schemas.microsoft.com/office/powerpoint/2010/main" val="4213070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831850" y="509409"/>
            <a:ext cx="8059653" cy="646331"/>
          </a:xfrm>
          <a:prstGeom prst="rect">
            <a:avLst/>
          </a:prstGeom>
          <a:noFill/>
        </p:spPr>
        <p:txBody>
          <a:bodyPr wrap="square" rtlCol="0">
            <a:spAutoFit/>
          </a:bodyPr>
          <a:lstStyle/>
          <a:p>
            <a:r>
              <a:rPr lang="en-US" altLang="ru-RU" sz="3600" dirty="0" smtClean="0"/>
              <a:t>Why we decided to work on this project?</a:t>
            </a:r>
            <a:endParaRPr lang="en-US" sz="3600" b="1" dirty="0"/>
          </a:p>
        </p:txBody>
      </p:sp>
      <p:sp>
        <p:nvSpPr>
          <p:cNvPr id="10" name="TextBox 9"/>
          <p:cNvSpPr txBox="1"/>
          <p:nvPr/>
        </p:nvSpPr>
        <p:spPr>
          <a:xfrm>
            <a:off x="266879" y="2219147"/>
            <a:ext cx="9136201" cy="3416320"/>
          </a:xfrm>
          <a:prstGeom prst="rect">
            <a:avLst/>
          </a:prstGeom>
          <a:noFill/>
        </p:spPr>
        <p:txBody>
          <a:bodyPr wrap="square" rtlCol="0">
            <a:spAutoFit/>
          </a:bodyPr>
          <a:lstStyle/>
          <a:p>
            <a:pPr defTabSz="457207">
              <a:buClr>
                <a:schemeClr val="bg2">
                  <a:lumMod val="40000"/>
                  <a:lumOff val="60000"/>
                </a:schemeClr>
              </a:buClr>
              <a:defRPr/>
            </a:pPr>
            <a:r>
              <a:rPr lang="ru-RU" sz="2400" dirty="0"/>
              <a:t>Telegram </a:t>
            </a:r>
            <a:r>
              <a:rPr lang="ru-RU" sz="2400" dirty="0" smtClean="0"/>
              <a:t>—</a:t>
            </a:r>
            <a:r>
              <a:rPr lang="en-US" sz="2400" dirty="0" smtClean="0"/>
              <a:t> is the free messenger for smartphones on iOS or Android, tablets and desktop. We developed this bot on Telegram because it is the only the most popular messenger with open source API</a:t>
            </a:r>
            <a:r>
              <a:rPr lang="en-US" sz="2400" dirty="0"/>
              <a:t>. </a:t>
            </a:r>
            <a:r>
              <a:rPr lang="en-US" sz="2400" dirty="0" smtClean="0"/>
              <a:t>Using this bot, clients </a:t>
            </a:r>
            <a:r>
              <a:rPr lang="en-US" sz="2400" dirty="0"/>
              <a:t>will be able to receive necessary information for only a few seconds</a:t>
            </a:r>
            <a:r>
              <a:rPr lang="en-US" sz="2400" dirty="0" smtClean="0"/>
              <a:t>.</a:t>
            </a:r>
          </a:p>
          <a:p>
            <a:pPr defTabSz="457207">
              <a:buClr>
                <a:schemeClr val="bg2">
                  <a:lumMod val="40000"/>
                  <a:lumOff val="60000"/>
                </a:schemeClr>
              </a:buClr>
              <a:defRPr/>
            </a:pPr>
            <a:r>
              <a:rPr lang="en-US" sz="2400" dirty="0" smtClean="0"/>
              <a:t> </a:t>
            </a:r>
            <a:r>
              <a:rPr lang="en-US" sz="2400" dirty="0"/>
              <a:t>Also Telegram uses a symmetric encryption scheme called </a:t>
            </a:r>
            <a:r>
              <a:rPr lang="en-US" sz="2400" b="1" dirty="0"/>
              <a:t>MTProto</a:t>
            </a:r>
            <a:r>
              <a:rPr lang="en-US" sz="2400" dirty="0"/>
              <a:t>. The protocol was developed by Nikolai Durov and other developers at Telegram and is based on 256-bit symmetric AES encryption, RSA 2048 encryption and Diffie–Hellman key exchange.</a:t>
            </a:r>
            <a:endParaRPr lang="en-US" sz="4800" dirty="0"/>
          </a:p>
        </p:txBody>
      </p:sp>
      <p:sp>
        <p:nvSpPr>
          <p:cNvPr id="2" name="AutoShape 2" descr="https://telegram.org/img/t_logo.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04333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831850" y="509409"/>
            <a:ext cx="8059653" cy="646331"/>
          </a:xfrm>
          <a:prstGeom prst="rect">
            <a:avLst/>
          </a:prstGeom>
          <a:noFill/>
        </p:spPr>
        <p:txBody>
          <a:bodyPr wrap="square" rtlCol="0">
            <a:spAutoFit/>
          </a:bodyPr>
          <a:lstStyle/>
          <a:p>
            <a:r>
              <a:rPr lang="en-US" altLang="ru-RU" sz="3600" dirty="0" smtClean="0"/>
              <a:t>Tasks:</a:t>
            </a:r>
            <a:endParaRPr lang="en-US" sz="3600" b="1" dirty="0"/>
          </a:p>
        </p:txBody>
      </p:sp>
      <p:sp>
        <p:nvSpPr>
          <p:cNvPr id="10" name="TextBox 9"/>
          <p:cNvSpPr txBox="1"/>
          <p:nvPr/>
        </p:nvSpPr>
        <p:spPr>
          <a:xfrm>
            <a:off x="266879" y="2219147"/>
            <a:ext cx="9136201" cy="3046988"/>
          </a:xfrm>
          <a:prstGeom prst="rect">
            <a:avLst/>
          </a:prstGeom>
          <a:noFill/>
        </p:spPr>
        <p:txBody>
          <a:bodyPr wrap="square" rtlCol="0">
            <a:spAutoFit/>
          </a:bodyPr>
          <a:lstStyle/>
          <a:p>
            <a:pPr marL="342900" indent="-342900" defTabSz="457207">
              <a:buClr>
                <a:schemeClr val="bg2">
                  <a:lumMod val="40000"/>
                  <a:lumOff val="60000"/>
                </a:schemeClr>
              </a:buClr>
              <a:buFont typeface="Arial" panose="020B0604020202020204" pitchFamily="34" charset="0"/>
              <a:buChar char="•"/>
              <a:defRPr/>
            </a:pPr>
            <a:r>
              <a:rPr lang="en-US" sz="3200" dirty="0" smtClean="0"/>
              <a:t>Analyzing needs of clients</a:t>
            </a:r>
          </a:p>
          <a:p>
            <a:pPr marL="457200" indent="-457200" defTabSz="457207">
              <a:buClr>
                <a:schemeClr val="bg2">
                  <a:lumMod val="40000"/>
                  <a:lumOff val="60000"/>
                </a:schemeClr>
              </a:buClr>
              <a:buFont typeface="Arial" panose="020B0604020202020204" pitchFamily="34" charset="0"/>
              <a:buChar char="•"/>
              <a:defRPr/>
            </a:pPr>
            <a:r>
              <a:rPr lang="en-US" sz="3200" dirty="0" smtClean="0"/>
              <a:t>Search for materials about creating a bot in Python</a:t>
            </a:r>
          </a:p>
          <a:p>
            <a:pPr marL="457200" indent="-457200" defTabSz="457207">
              <a:buClr>
                <a:schemeClr val="bg2">
                  <a:lumMod val="40000"/>
                  <a:lumOff val="60000"/>
                </a:schemeClr>
              </a:buClr>
              <a:buFont typeface="Arial" panose="020B0604020202020204" pitchFamily="34" charset="0"/>
              <a:buChar char="•"/>
              <a:defRPr/>
            </a:pPr>
            <a:r>
              <a:rPr lang="en-US" sz="3200" dirty="0" smtClean="0"/>
              <a:t>Making a plan of features, functions and structures</a:t>
            </a:r>
          </a:p>
          <a:p>
            <a:pPr marL="457200" indent="-457200" defTabSz="457207">
              <a:buClr>
                <a:schemeClr val="bg2">
                  <a:lumMod val="40000"/>
                  <a:lumOff val="60000"/>
                </a:schemeClr>
              </a:buClr>
              <a:buFont typeface="Arial" panose="020B0604020202020204" pitchFamily="34" charset="0"/>
              <a:buChar char="•"/>
              <a:defRPr/>
            </a:pPr>
            <a:r>
              <a:rPr lang="en-US" sz="3200" dirty="0" smtClean="0"/>
              <a:t>Step by step developing using pytelebotapi</a:t>
            </a:r>
          </a:p>
          <a:p>
            <a:pPr marL="457200" indent="-457200" defTabSz="457207">
              <a:buClr>
                <a:schemeClr val="bg2">
                  <a:lumMod val="40000"/>
                  <a:lumOff val="60000"/>
                </a:schemeClr>
              </a:buClr>
              <a:buFont typeface="Arial" panose="020B0604020202020204" pitchFamily="34" charset="0"/>
              <a:buChar char="•"/>
              <a:defRPr/>
            </a:pPr>
            <a:r>
              <a:rPr lang="en-US" sz="3200" dirty="0" smtClean="0"/>
              <a:t>Final testing of our bot</a:t>
            </a:r>
          </a:p>
          <a:p>
            <a:pPr marL="457200" indent="-457200" defTabSz="457207">
              <a:buClr>
                <a:schemeClr val="bg2">
                  <a:lumMod val="40000"/>
                  <a:lumOff val="60000"/>
                </a:schemeClr>
              </a:buClr>
              <a:buFont typeface="Arial" panose="020B0604020202020204" pitchFamily="34" charset="0"/>
              <a:buChar char="•"/>
              <a:defRPr/>
            </a:pPr>
            <a:r>
              <a:rPr lang="en-US" sz="3200" dirty="0" smtClean="0"/>
              <a:t>Launch</a:t>
            </a:r>
            <a:endParaRPr lang="en-US" sz="3200" dirty="0"/>
          </a:p>
        </p:txBody>
      </p:sp>
      <p:sp>
        <p:nvSpPr>
          <p:cNvPr id="2" name="AutoShape 2" descr="https://telegram.org/img/t_logo.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6379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sp>
        <p:nvSpPr>
          <p:cNvPr id="9" name="TextBox 8"/>
          <p:cNvSpPr txBox="1"/>
          <p:nvPr/>
        </p:nvSpPr>
        <p:spPr>
          <a:xfrm>
            <a:off x="551543" y="365125"/>
            <a:ext cx="8059653" cy="1200329"/>
          </a:xfrm>
          <a:prstGeom prst="rect">
            <a:avLst/>
          </a:prstGeom>
          <a:noFill/>
        </p:spPr>
        <p:txBody>
          <a:bodyPr wrap="square" rtlCol="0">
            <a:spAutoFit/>
          </a:bodyPr>
          <a:lstStyle/>
          <a:p>
            <a:r>
              <a:rPr lang="en-US" sz="3600" dirty="0" smtClean="0"/>
              <a:t>The main functionalities of the prototype of the bot</a:t>
            </a:r>
            <a:endParaRPr lang="en-US" sz="3600" b="1" dirty="0"/>
          </a:p>
        </p:txBody>
      </p:sp>
      <p:sp>
        <p:nvSpPr>
          <p:cNvPr id="2" name="TextBox 1"/>
          <p:cNvSpPr txBox="1"/>
          <p:nvPr/>
        </p:nvSpPr>
        <p:spPr>
          <a:xfrm>
            <a:off x="551543" y="1709738"/>
            <a:ext cx="8851537" cy="3785652"/>
          </a:xfrm>
          <a:prstGeom prst="rect">
            <a:avLst/>
          </a:prstGeom>
          <a:noFill/>
        </p:spPr>
        <p:txBody>
          <a:bodyPr wrap="square" rtlCol="0">
            <a:spAutoFit/>
          </a:bodyPr>
          <a:lstStyle/>
          <a:p>
            <a:r>
              <a:rPr lang="en-US" sz="2400" b="1" dirty="0" smtClean="0"/>
              <a:t>The </a:t>
            </a:r>
            <a:r>
              <a:rPr lang="en-US" sz="2400" b="1" dirty="0"/>
              <a:t>main idea of the bot is the quick help to the client. </a:t>
            </a:r>
            <a:r>
              <a:rPr lang="en-US" sz="2400" b="1" dirty="0" smtClean="0"/>
              <a:t>So </a:t>
            </a:r>
            <a:r>
              <a:rPr lang="en-US" sz="2400" b="1" dirty="0"/>
              <a:t>we added such </a:t>
            </a:r>
            <a:r>
              <a:rPr lang="en-US" sz="2400" b="1" dirty="0" smtClean="0"/>
              <a:t>features as:</a:t>
            </a:r>
          </a:p>
          <a:p>
            <a:pPr marL="342900" indent="-342900">
              <a:buFont typeface="Arial" panose="020B0604020202020204" pitchFamily="34" charset="0"/>
              <a:buChar char="•"/>
            </a:pPr>
            <a:r>
              <a:rPr lang="en-US" sz="2400" dirty="0"/>
              <a:t>List of offices/ATMs</a:t>
            </a:r>
          </a:p>
          <a:p>
            <a:pPr marL="342900" indent="-342900">
              <a:buFont typeface="Arial" panose="020B0604020202020204" pitchFamily="34" charset="0"/>
              <a:buChar char="•"/>
            </a:pPr>
            <a:r>
              <a:rPr lang="en-US" sz="2400" dirty="0"/>
              <a:t>Search of the nearest office / ATM</a:t>
            </a:r>
          </a:p>
          <a:p>
            <a:pPr marL="342900" indent="-342900">
              <a:buFont typeface="Arial" panose="020B0604020202020204" pitchFamily="34" charset="0"/>
              <a:buChar char="•"/>
            </a:pPr>
            <a:r>
              <a:rPr lang="en-US" sz="2400" dirty="0"/>
              <a:t>Actual </a:t>
            </a:r>
            <a:r>
              <a:rPr lang="en-US" sz="2400" dirty="0" smtClean="0"/>
              <a:t>currency rates</a:t>
            </a:r>
            <a:endParaRPr lang="en-US" sz="2400" dirty="0"/>
          </a:p>
          <a:p>
            <a:pPr marL="342900" indent="-342900">
              <a:buFont typeface="Arial" panose="020B0604020202020204" pitchFamily="34" charset="0"/>
              <a:buChar char="•"/>
            </a:pPr>
            <a:r>
              <a:rPr lang="en-US" sz="2400" dirty="0"/>
              <a:t>Obtaining information on services of bank (deposits, credits, payment cards, mobile banking, etc.)</a:t>
            </a:r>
          </a:p>
          <a:p>
            <a:pPr marL="342900" indent="-342900">
              <a:buFont typeface="Arial" panose="020B0604020202020204" pitchFamily="34" charset="0"/>
              <a:buChar char="•"/>
            </a:pPr>
            <a:r>
              <a:rPr lang="en-US" sz="2400" dirty="0"/>
              <a:t>Receiving news, actions and different types of services</a:t>
            </a:r>
          </a:p>
          <a:p>
            <a:pPr marL="342900" indent="-342900">
              <a:buFont typeface="Arial" panose="020B0604020202020204" pitchFamily="34" charset="0"/>
              <a:buChar char="•"/>
            </a:pPr>
            <a:r>
              <a:rPr lang="en-US" sz="2400" dirty="0"/>
              <a:t>Obtaining information on vacancies and submission of </a:t>
            </a:r>
            <a:r>
              <a:rPr lang="en-US" sz="2400" dirty="0" smtClean="0"/>
              <a:t>CV</a:t>
            </a:r>
            <a:endParaRPr lang="en-US" sz="2400" dirty="0"/>
          </a:p>
          <a:p>
            <a:pPr marL="342900" indent="-342900">
              <a:buFont typeface="Arial" panose="020B0604020202020204" pitchFamily="34" charset="0"/>
              <a:buChar char="•"/>
            </a:pPr>
            <a:r>
              <a:rPr lang="en-US" sz="2400" dirty="0" smtClean="0"/>
              <a:t>Making a compliant through the application</a:t>
            </a:r>
            <a:endParaRPr lang="en-US" sz="2400" dirty="0"/>
          </a:p>
        </p:txBody>
      </p:sp>
    </p:spTree>
    <p:extLst>
      <p:ext uri="{BB962C8B-B14F-4D97-AF65-F5344CB8AC3E}">
        <p14:creationId xmlns:p14="http://schemas.microsoft.com/office/powerpoint/2010/main" val="27156481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pic>
        <p:nvPicPr>
          <p:cNvPr id="3" name="Рисунок 2"/>
          <p:cNvPicPr>
            <a:picLocks noChangeAspect="1"/>
          </p:cNvPicPr>
          <p:nvPr/>
        </p:nvPicPr>
        <p:blipFill rotWithShape="1">
          <a:blip r:embed="rId4"/>
          <a:srcRect l="30478" t="1538" r="33044" b="15923"/>
          <a:stretch/>
        </p:blipFill>
        <p:spPr>
          <a:xfrm>
            <a:off x="-8164" y="-18973"/>
            <a:ext cx="5405697" cy="6876973"/>
          </a:xfrm>
          <a:prstGeom prst="rect">
            <a:avLst/>
          </a:prstGeom>
        </p:spPr>
      </p:pic>
      <p:pic>
        <p:nvPicPr>
          <p:cNvPr id="10" name="Рисунок 9"/>
          <p:cNvPicPr>
            <a:picLocks noChangeAspect="1"/>
          </p:cNvPicPr>
          <p:nvPr/>
        </p:nvPicPr>
        <p:blipFill rotWithShape="1">
          <a:blip r:embed="rId5"/>
          <a:srcRect l="30478" t="1735" r="32821" b="16122"/>
          <a:stretch/>
        </p:blipFill>
        <p:spPr>
          <a:xfrm>
            <a:off x="6722992" y="10055"/>
            <a:ext cx="5449958" cy="6858000"/>
          </a:xfrm>
          <a:prstGeom prst="rect">
            <a:avLst/>
          </a:prstGeom>
        </p:spPr>
      </p:pic>
    </p:spTree>
    <p:extLst>
      <p:ext uri="{BB962C8B-B14F-4D97-AF65-F5344CB8AC3E}">
        <p14:creationId xmlns:p14="http://schemas.microsoft.com/office/powerpoint/2010/main" val="4213449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pic>
        <p:nvPicPr>
          <p:cNvPr id="2" name="Рисунок 1"/>
          <p:cNvPicPr>
            <a:picLocks noChangeAspect="1"/>
          </p:cNvPicPr>
          <p:nvPr/>
        </p:nvPicPr>
        <p:blipFill rotWithShape="1">
          <a:blip r:embed="rId4"/>
          <a:srcRect l="30925" r="32486" b="38343"/>
          <a:stretch/>
        </p:blipFill>
        <p:spPr>
          <a:xfrm>
            <a:off x="6350" y="0"/>
            <a:ext cx="4760686" cy="4510314"/>
          </a:xfrm>
          <a:prstGeom prst="rect">
            <a:avLst/>
          </a:prstGeom>
        </p:spPr>
      </p:pic>
      <p:pic>
        <p:nvPicPr>
          <p:cNvPr id="9" name="Рисунок 8"/>
          <p:cNvPicPr>
            <a:picLocks noChangeAspect="1"/>
          </p:cNvPicPr>
          <p:nvPr/>
        </p:nvPicPr>
        <p:blipFill rotWithShape="1">
          <a:blip r:embed="rId5"/>
          <a:srcRect l="30702" t="37847" r="32598" b="12549"/>
          <a:stretch/>
        </p:blipFill>
        <p:spPr>
          <a:xfrm>
            <a:off x="4767036" y="3267375"/>
            <a:ext cx="4775200" cy="3628571"/>
          </a:xfrm>
          <a:prstGeom prst="rect">
            <a:avLst/>
          </a:prstGeom>
        </p:spPr>
      </p:pic>
    </p:spTree>
    <p:extLst>
      <p:ext uri="{BB962C8B-B14F-4D97-AF65-F5344CB8AC3E}">
        <p14:creationId xmlns:p14="http://schemas.microsoft.com/office/powerpoint/2010/main" val="161886562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p:txBody>
          <a:bodyPr/>
          <a:lstStyle/>
          <a:p>
            <a:endParaRPr lang="en-US"/>
          </a:p>
        </p:txBody>
      </p:sp>
      <p:sp>
        <p:nvSpPr>
          <p:cNvPr id="8" name="Текст 7"/>
          <p:cNvSpPr>
            <a:spLocks noGrp="1"/>
          </p:cNvSpPr>
          <p:nvPr>
            <p:ph type="body" idx="1"/>
          </p:nvPr>
        </p:nvSpPr>
        <p:spPr/>
        <p:txBody>
          <a:bodyPr/>
          <a:lstStyle/>
          <a:p>
            <a:endParaRPr lang="en-US"/>
          </a:p>
        </p:txBody>
      </p:sp>
      <p:pic>
        <p:nvPicPr>
          <p:cNvPr id="4" name="Объект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2569" r="3228" b="55382"/>
          <a:stretch/>
        </p:blipFill>
        <p:spPr>
          <a:xfrm>
            <a:off x="0" y="0"/>
            <a:ext cx="12192000" cy="6858000"/>
          </a:xfrm>
        </p:spPr>
      </p:pic>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l="59820" t="45902" r="30361" b="10156"/>
          <a:stretch/>
        </p:blipFill>
        <p:spPr>
          <a:xfrm>
            <a:off x="9403080" y="18973"/>
            <a:ext cx="2769870" cy="6858000"/>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5187" y="101670"/>
            <a:ext cx="1496291" cy="526910"/>
          </a:xfrm>
          <a:prstGeom prst="rect">
            <a:avLst/>
          </a:prstGeom>
        </p:spPr>
      </p:pic>
      <p:pic>
        <p:nvPicPr>
          <p:cNvPr id="3" name="Рисунок 2"/>
          <p:cNvPicPr>
            <a:picLocks noChangeAspect="1"/>
          </p:cNvPicPr>
          <p:nvPr/>
        </p:nvPicPr>
        <p:blipFill rotWithShape="1">
          <a:blip r:embed="rId4"/>
          <a:srcRect l="30812" t="35863" r="32599" b="12153"/>
          <a:stretch/>
        </p:blipFill>
        <p:spPr>
          <a:xfrm>
            <a:off x="6350" y="18369"/>
            <a:ext cx="4760686" cy="3802744"/>
          </a:xfrm>
          <a:prstGeom prst="rect">
            <a:avLst/>
          </a:prstGeom>
        </p:spPr>
      </p:pic>
      <p:pic>
        <p:nvPicPr>
          <p:cNvPr id="10" name="Рисунок 9"/>
          <p:cNvPicPr>
            <a:picLocks noChangeAspect="1"/>
          </p:cNvPicPr>
          <p:nvPr/>
        </p:nvPicPr>
        <p:blipFill rotWithShape="1">
          <a:blip r:embed="rId5"/>
          <a:srcRect l="30813" t="28126" r="32598" b="12152"/>
          <a:stretch/>
        </p:blipFill>
        <p:spPr>
          <a:xfrm>
            <a:off x="4787900" y="2503714"/>
            <a:ext cx="4760686" cy="4368800"/>
          </a:xfrm>
          <a:prstGeom prst="rect">
            <a:avLst/>
          </a:prstGeom>
        </p:spPr>
      </p:pic>
    </p:spTree>
    <p:extLst>
      <p:ext uri="{BB962C8B-B14F-4D97-AF65-F5344CB8AC3E}">
        <p14:creationId xmlns:p14="http://schemas.microsoft.com/office/powerpoint/2010/main" val="39698139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454</Words>
  <Application>Microsoft Office PowerPoint</Application>
  <PresentationFormat>Широкоэкранный</PresentationFormat>
  <Paragraphs>47</Paragraphs>
  <Slides>14</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14</vt:i4>
      </vt:variant>
    </vt:vector>
  </HeadingPairs>
  <TitlesOfParts>
    <vt:vector size="19" baseType="lpstr">
      <vt:lpstr>Arial</vt:lpstr>
      <vt:lpstr>Calibri</vt:lpstr>
      <vt:lpstr>Calibri Light</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SDU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Nazarbek Auyeskhan</dc:creator>
  <cp:lastModifiedBy>Nazarbek Auyeskhan</cp:lastModifiedBy>
  <cp:revision>28</cp:revision>
  <dcterms:created xsi:type="dcterms:W3CDTF">2016-02-16T15:31:44Z</dcterms:created>
  <dcterms:modified xsi:type="dcterms:W3CDTF">2016-02-18T15:03:40Z</dcterms:modified>
</cp:coreProperties>
</file>